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Playfair Display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  <p:embeddedFont>
      <p:font typeface="Varela Round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boldItalic.fntdata"/><Relationship Id="rId20" Type="http://schemas.openxmlformats.org/officeDocument/2006/relationships/slide" Target="slides/slide16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8.xml"/><Relationship Id="rId44" Type="http://schemas.openxmlformats.org/officeDocument/2006/relationships/font" Target="fonts/Lato-boldItalic.fntdata"/><Relationship Id="rId21" Type="http://schemas.openxmlformats.org/officeDocument/2006/relationships/slide" Target="slides/slide17.xml"/><Relationship Id="rId43" Type="http://schemas.openxmlformats.org/officeDocument/2006/relationships/font" Target="fonts/Lato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VarelaRoun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-italic.fntdata"/><Relationship Id="rId12" Type="http://schemas.openxmlformats.org/officeDocument/2006/relationships/slide" Target="slides/slide8.xml"/><Relationship Id="rId34" Type="http://schemas.openxmlformats.org/officeDocument/2006/relationships/font" Target="fonts/Roboto-bold.fntdata"/><Relationship Id="rId15" Type="http://schemas.openxmlformats.org/officeDocument/2006/relationships/slide" Target="slides/slide11.xml"/><Relationship Id="rId37" Type="http://schemas.openxmlformats.org/officeDocument/2006/relationships/font" Target="fonts/PlayfairDisplay-regular.fntdata"/><Relationship Id="rId14" Type="http://schemas.openxmlformats.org/officeDocument/2006/relationships/slide" Target="slides/slide10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3.xml"/><Relationship Id="rId39" Type="http://schemas.openxmlformats.org/officeDocument/2006/relationships/font" Target="fonts/PlayfairDisplay-italic.fntdata"/><Relationship Id="rId16" Type="http://schemas.openxmlformats.org/officeDocument/2006/relationships/slide" Target="slides/slide12.xml"/><Relationship Id="rId38" Type="http://schemas.openxmlformats.org/officeDocument/2006/relationships/font" Target="fonts/PlayfairDisplay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differencebetween.net/technology/difference-between-sha-256-and-sha-1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gettyimages.com/detail/illustration/boy-trying-to-read-his-sisters-diary-stock-graphic/93031956?esource=SEO_GIS_CDN_Redirect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cs.me.me/the-slash-bringing-hasher-you-mean-youve-never-heard-the-sto-22203407.png" TargetMode="External"/><Relationship Id="rId3" Type="http://schemas.openxmlformats.org/officeDocument/2006/relationships/hyperlink" Target="https://www.youtube.com/watch?v=TmAA0Raup30" TargetMode="External"/><Relationship Id="rId4" Type="http://schemas.openxmlformats.org/officeDocument/2006/relationships/hyperlink" Target="https://www.youtube.com/watch?v=b4b8ktEV4Bg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Precomputed" TargetMode="External"/><Relationship Id="rId3" Type="http://schemas.openxmlformats.org/officeDocument/2006/relationships/hyperlink" Target="https://en.wikipedia.org/wiki/Lookup_table" TargetMode="External"/><Relationship Id="rId4" Type="http://schemas.openxmlformats.org/officeDocument/2006/relationships/hyperlink" Target="https://en.wikipedia.org/wiki/Cryptographic_hash_function" TargetMode="External"/><Relationship Id="rId5" Type="http://schemas.openxmlformats.org/officeDocument/2006/relationships/hyperlink" Target="https://en.wikipedia.org/wiki/Key_derivation_function" TargetMode="External"/><Relationship Id="rId6" Type="http://schemas.openxmlformats.org/officeDocument/2006/relationships/hyperlink" Target="https://en.wikipedia.org/wiki/Space%E2%80%93time_tradeoff" TargetMode="External"/><Relationship Id="rId7" Type="http://schemas.openxmlformats.org/officeDocument/2006/relationships/hyperlink" Target="https://en.wikipedia.org/wiki/Brute-force_attack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92a0f7c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92a0f7c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00FF"/>
                </a:solidFill>
                <a:highlight>
                  <a:schemeClr val="lt1"/>
                </a:highlight>
              </a:rPr>
              <a:t>Secure Hash Algorithm</a:t>
            </a:r>
            <a:r>
              <a:rPr b="1" lang="en" sz="1800">
                <a:solidFill>
                  <a:srgbClr val="222222"/>
                </a:solidFill>
                <a:highlight>
                  <a:schemeClr val="lt1"/>
                </a:highlight>
              </a:rPr>
              <a:t> 1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40d649c3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40d649c3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913f5a2f7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913f5a2f7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Nist-national institute of standards and technology.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913f5a2f7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913f5a2f7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http://www.differencebetween.net/technology/difference-between-sha-256-and-sha-1/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SSL-secure sockets layer certificate - used to securely access information personally and is encrypted.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92a0f7c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92a0f7c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74b5fb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74b5fb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Using the hash instead of filename can help hide what the file is (say like your diary from your younger brother)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Check if two files have the same hash when being sent something (make sure malware doesn’t get attached)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Credit: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http://www.gettyimages.com/detail/illustration/boy-trying-to-read-his-sisters-diary-stock-graphic/93031956?esource=SEO_GIS_CDN_Redirect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92a0f7c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92a0f7c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cryptographic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salt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made up of random bits added to each password instance before its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hashing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Salts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create unique passwords even in the instance of two users choosing the same passwords.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Salts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help us mitigate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hash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table attacks by forcing attackers to re-compute them using the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salts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for each user.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913f5a2f7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913f5a2f7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74b5fbe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e74b5fbe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92a0f7c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92a0f7c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74b5fbe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74b5fbe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Credit: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https://pics.me.me/the-slash-bringing-hasher-you-mean-youve-never-heard-the-sto-22203407.png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intro video for 1 minute </a:t>
            </a:r>
            <a:r>
              <a:rPr lang="en" u="sng">
                <a:solidFill>
                  <a:schemeClr val="hlink"/>
                </a:solidFill>
                <a:hlinkClick r:id="rId3"/>
              </a:rPr>
              <a:t>Hashing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https://www.youtube.com/watch?v=b4b8ktEV4Bg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74b5fbe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e74b5fbe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74e3de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e74e3de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A </a:t>
            </a: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rainbow table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is a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precomputed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table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for caching the output of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cryptographic hash functions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usually for cracking password hashes. Tables are usually used in recovering a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key derivation function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(or credit card numbers, etc.) up to a certain length consisting of a limited set of characters. It is a practical example of a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space–time tradeoff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using less computer processing time and more storage than a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brute-force attack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which calculates a hash on every attempt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2eb348c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2eb348c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https://security.stackexchange.com/questions/189000/how-to-verify-the-checksum-of-a-downloaded-file-pgp-sha-etc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4cb7ab3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4cb7ab3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4cb7ab3e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4cb7ab3e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4cb7ab3e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4cb7ab3e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4cb7ab3e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4cb7ab3e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4cb7ab3e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4cb7ab3e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4cb7ab3e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4cb7ab3e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913f5a2f7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913f5a2f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913f5a2f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913f5a2f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92a0f7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92a0f7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40d649c3c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40d649c3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92a0f7c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92a0f7c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74b5fb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e74b5fb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92a0f7c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92a0f7c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Message Digest </a:t>
            </a:r>
            <a:endParaRPr sz="20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pedia.org/wiki/Cryptographic_hash_function" TargetMode="External"/><Relationship Id="rId4" Type="http://schemas.openxmlformats.org/officeDocument/2006/relationships/hyperlink" Target="https://en.wikipedia.org/wiki/National_Security_Agency" TargetMode="External"/><Relationship Id="rId5" Type="http://schemas.openxmlformats.org/officeDocument/2006/relationships/hyperlink" Target="https://en.wikipedia.org/wiki/Federal_Information_Processing_Standard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Mt-BRveq0Eg" TargetMode="External"/><Relationship Id="rId4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simple.wikipedia.org/wiki/Hash_function" TargetMode="External"/><Relationship Id="rId4" Type="http://schemas.openxmlformats.org/officeDocument/2006/relationships/hyperlink" Target="http://www.youtube.com/watch?v=TmAA0Raup30" TargetMode="External"/><Relationship Id="rId5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rive.google.com/file/d/1E7UycT9QmV03J7-L7yga16b9ZiVRXx7n/view?usp=sharing" TargetMode="External"/><Relationship Id="rId4" Type="http://schemas.openxmlformats.org/officeDocument/2006/relationships/hyperlink" Target="https://drive.google.com/file/d/1NHoAJrxo5qhN2B4GPeg3QfQWgf-R0Ksf/view?usp=sharin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Cryptographic_hash_function" TargetMode="External"/><Relationship Id="rId4" Type="http://schemas.openxmlformats.org/officeDocument/2006/relationships/hyperlink" Target="https://en.wikipedia.org/wiki/Brute-force_attack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 Files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050"/>
            <a:ext cx="9144000" cy="50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925" y="433375"/>
            <a:ext cx="4229100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2213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SHA-1 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950263"/>
            <a:ext cx="86646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SHA-1 (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Secure Hash Algorithm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1) is a </a:t>
            </a:r>
            <a:r>
              <a:rPr b="1" lang="en" u="sng">
                <a:solidFill>
                  <a:srgbClr val="0B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hash function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designed by the </a:t>
            </a:r>
            <a:r>
              <a:rPr b="1" lang="en" u="sng">
                <a:solidFill>
                  <a:srgbClr val="0B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National Security Agency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is a U.S. </a:t>
            </a:r>
            <a:r>
              <a:rPr b="1" lang="en" u="sng">
                <a:solidFill>
                  <a:srgbClr val="0B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Federal Information Processing Standard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published by the National Institute of Standards and Technology.</a:t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SHA-1 is no longer considered secure. In 2005, cryptanalysts found attacks on SHA-1 suggesting that the algorithm might not be secure enough for ongoing use.</a:t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910350" y="4201950"/>
            <a:ext cx="732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SHA1: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4b7f913d75e033b86ee32430bb42fa9566f90356</a:t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106200" y="3283775"/>
            <a:ext cx="8931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222222"/>
                </a:solidFill>
                <a:highlight>
                  <a:schemeClr val="lt1"/>
                </a:highlight>
              </a:rPr>
              <a:t>Using the same hash cracking you found</a:t>
            </a:r>
            <a:r>
              <a:rPr b="1" lang="en" sz="1800">
                <a:solidFill>
                  <a:srgbClr val="222222"/>
                </a:solidFill>
                <a:highlight>
                  <a:schemeClr val="lt1"/>
                </a:highlight>
              </a:rPr>
              <a:t>, crack the below hash and tell me what you get. We will be cracking SHA-1 hashes as well!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SHA-2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8520600" cy="11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SHA-2 improves on SHA-1 in every possible way by </a:t>
            </a:r>
            <a:r>
              <a:rPr lang="en"/>
              <a:t>containing a family of various hashes varying in complexity and size. SHA-2 contains </a:t>
            </a:r>
            <a:r>
              <a:rPr b="1" i="1" lang="en" u="sng"/>
              <a:t>SHA-224, SHA-256, SHA-384, SHA-512, SHA-512/224, SHA-512/256</a:t>
            </a:r>
            <a:r>
              <a:rPr b="1" lang="en"/>
              <a:t>, </a:t>
            </a:r>
            <a:r>
              <a:rPr lang="en"/>
              <a:t>at sizes of 224 bits, 256 bits, 384 bits or 512 bits respectfully.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951750" y="4208325"/>
            <a:ext cx="72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SHA-256: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f223faa96f22916294922b171a2696d868fd1f9129302eb41a45b2a2ea2ebbfd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226650" y="2607175"/>
            <a:ext cx="86907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While SHA-2 is much more secure and is still commonly used in the industry today, in 2015, SHA-3 was designed as a back-up in case the SHA-2 family was cracked. Common words that are encrypted using a hashing algorithm from the SHA-2 family are easily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broken, however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Try this one below: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 Vs MD5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7699" l="0" r="0" t="21398"/>
          <a:stretch/>
        </p:blipFill>
        <p:spPr>
          <a:xfrm>
            <a:off x="1561425" y="1017450"/>
            <a:ext cx="6123200" cy="40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0" y="357325"/>
            <a:ext cx="78327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SHA1 Vs SHA256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11992" l="0" r="0" t="22330"/>
          <a:stretch/>
        </p:blipFill>
        <p:spPr>
          <a:xfrm>
            <a:off x="1592025" y="1152475"/>
            <a:ext cx="5875524" cy="37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692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SHA256 is more secure than SHA1!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2190" r="0" t="10458"/>
          <a:stretch/>
        </p:blipFill>
        <p:spPr>
          <a:xfrm>
            <a:off x="1044600" y="1152475"/>
            <a:ext cx="758394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189500" y="1358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Hashing?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189500" y="952500"/>
            <a:ext cx="862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Varela Round"/>
                <a:ea typeface="Varela Round"/>
                <a:cs typeface="Varela Round"/>
                <a:sym typeface="Varela Round"/>
              </a:rPr>
              <a:t>Hash signature instead of filename </a:t>
            </a:r>
            <a:endParaRPr b="1" sz="14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latin typeface="Varela Round"/>
                <a:ea typeface="Varela Round"/>
                <a:cs typeface="Varela Round"/>
                <a:sym typeface="Varela Round"/>
              </a:rPr>
              <a:t>Check if files have the same hash</a:t>
            </a:r>
            <a:endParaRPr b="1" sz="14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latin typeface="Varela Round"/>
                <a:ea typeface="Varela Round"/>
                <a:cs typeface="Varela Round"/>
                <a:sym typeface="Varela Round"/>
              </a:rPr>
              <a:t>Can check for copies of files that look the same but might be different</a:t>
            </a:r>
            <a:endParaRPr b="1" sz="14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Varela Round"/>
                <a:ea typeface="Varela Round"/>
                <a:cs typeface="Varela Round"/>
                <a:sym typeface="Varela Round"/>
              </a:rPr>
              <a:t>Maybe when solving a murder mystery?</a:t>
            </a:r>
            <a:endParaRPr b="1">
              <a:solidFill>
                <a:srgbClr val="0000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Varela Round"/>
              <a:buChar char="●"/>
            </a:pPr>
            <a:r>
              <a:rPr b="1" lang="en" sz="19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Hashing is an ideal way to store passwords, </a:t>
            </a:r>
            <a:endParaRPr b="1" sz="19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Varela Round"/>
              <a:buChar char="●"/>
            </a:pPr>
            <a:r>
              <a:rPr b="1" lang="en" sz="19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as hashes are inherently one-way in their nature. </a:t>
            </a:r>
            <a:endParaRPr b="1" sz="19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Varela Round"/>
              <a:buChar char="●"/>
            </a:pPr>
            <a:r>
              <a:rPr b="1" lang="en" sz="19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By storing passwords in hash format, it's very difficult for someone with access to the raw data to reverse it.</a:t>
            </a:r>
            <a:endParaRPr b="1" sz="19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8025" y="90502"/>
            <a:ext cx="2743275" cy="22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84775" y="1014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 passwords? How? What? Where?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160425" y="727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When storing a password:</a:t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●"/>
            </a:pPr>
            <a:r>
              <a:rPr b="1" lang="en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Hash it with a salt</a:t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●"/>
            </a:pPr>
            <a:r>
              <a:rPr b="1" lang="en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With any future login attempts, hash the password the user enters and compare it with the stored hash. </a:t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●"/>
            </a:pPr>
            <a:r>
              <a:rPr b="1" lang="en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If the two match up, then it's virtually certain that the user entering the password entered the right one.</a:t>
            </a:r>
            <a:endParaRPr b="1"/>
          </a:p>
        </p:txBody>
      </p:sp>
      <p:pic>
        <p:nvPicPr>
          <p:cNvPr id="166" name="Google Shape;166;p28"/>
          <p:cNvPicPr preferRelativeResize="0"/>
          <p:nvPr/>
        </p:nvPicPr>
        <p:blipFill rotWithShape="1">
          <a:blip r:embed="rId3">
            <a:alphaModFix/>
          </a:blip>
          <a:srcRect b="10378" l="0" r="0" t="0"/>
          <a:stretch/>
        </p:blipFill>
        <p:spPr>
          <a:xfrm>
            <a:off x="3260397" y="1024600"/>
            <a:ext cx="1303725" cy="12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Salts</a:t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Adding </a:t>
            </a:r>
            <a:r>
              <a:rPr b="1" lang="en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random data, usually 12 bits</a:t>
            </a:r>
            <a:r>
              <a:rPr b="1" lang="en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to the input of a hash function to guarantee a unique output, Consequently, the unique hash produced by adding the salt can protect us against different attack vectors, and slowing down dictionary and brute-force attacks.</a:t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750" y="2491750"/>
            <a:ext cx="3521124" cy="23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1: Can Hashes Be the Same?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152475"/>
            <a:ext cx="3618900" cy="10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There are only so many possible combinations so some hashes must be the same, right?</a:t>
            </a:r>
            <a:endParaRPr/>
          </a:p>
        </p:txBody>
      </p:sp>
      <p:sp>
        <p:nvSpPr>
          <p:cNvPr id="180" name="Google Shape;180;p30"/>
          <p:cNvSpPr txBox="1"/>
          <p:nvPr>
            <p:ph type="title"/>
          </p:nvPr>
        </p:nvSpPr>
        <p:spPr>
          <a:xfrm>
            <a:off x="1379850" y="2258700"/>
            <a:ext cx="63843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they can, what is this called?</a:t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739" y="2884800"/>
            <a:ext cx="3574511" cy="1980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122275" y="169175"/>
            <a:ext cx="9021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watch a video now on birthday paradox !!!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e so-called Birthday Paradox isn't a true paradox -- it's a fascinating example of how bad humans are at off-the-cuff probability. Tune in to learn what the Birthday Paradox is and how it works.&#10;&#10;Whether the topic is popcorn or particle physics, you can count on the HowStuffWorks team to explore - and explain - the everyday science in the world around us on BrainStuff.&#10;&#10;Watch More BrainStuff on TestTube http://testtube.com/brainstuff&#10;&#10;Subscribe Now! http://www.youtube.com/subscription_center?add_user=brainstuffshow&#10;&#10;Watch More http://www.youtube.com/BrainStuffShow&#10;&#10;Twitter http://twitter.com/BrainStuffHSW&#10;&#10;Facebook http://facebook.com/BrainStuff&#10;&#10;Google+ http://gplus.to/BrainStuff" id="188" name="Google Shape;188;p31" title="What Is The Birthday Paradox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8500" y="12461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205200" y="1350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Hashing?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205200" y="901025"/>
            <a:ext cx="85623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hash is sort of like the numbers on a barcode on the back of a </a:t>
            </a: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product, but for entire files that may be very large in size.</a:t>
            </a: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b="1" lang="en" sz="1600" u="sng">
                <a:solidFill>
                  <a:srgbClr val="0B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hash function</a:t>
            </a: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takes an input (or 'message') and returns a fixed-size alphanumeric </a:t>
            </a:r>
            <a:r>
              <a:rPr b="1" lang="en" sz="16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The process by which this is done is called a </a:t>
            </a:r>
            <a:r>
              <a:rPr b="1" i="1" lang="en" sz="1600" u="sng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hashing algorithm</a:t>
            </a: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</a:t>
            </a:r>
            <a:endParaRPr b="1" sz="1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205200" y="3167350"/>
            <a:ext cx="41286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The best hashing algorithms are designed so that it's impossible to turn a hash back into its original string.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188250" y="2169850"/>
            <a:ext cx="8767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</a:rPr>
              <a:t>This </a:t>
            </a:r>
            <a:r>
              <a:rPr b="1" lang="en" sz="1600">
                <a:solidFill>
                  <a:srgbClr val="0000FF"/>
                </a:solidFill>
                <a:highlight>
                  <a:schemeClr val="lt1"/>
                </a:highlight>
              </a:rPr>
              <a:t>output</a:t>
            </a: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</a:rPr>
              <a:t> </a:t>
            </a:r>
            <a:r>
              <a:rPr b="1" lang="en" sz="1600">
                <a:solidFill>
                  <a:srgbClr val="0000FF"/>
                </a:solidFill>
                <a:highlight>
                  <a:schemeClr val="lt1"/>
                </a:highlight>
              </a:rPr>
              <a:t>string</a:t>
            </a: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</a:rPr>
              <a:t> is usually a 16/32/64 character code called the 'hash value', 'message digest', 'digital fingerprint', 'digest' or 'checksum'. This is essentially a summary of the file or message in question. Like a signature!</a:t>
            </a:r>
            <a:endParaRPr/>
          </a:p>
        </p:txBody>
      </p:sp>
      <p:cxnSp>
        <p:nvCxnSpPr>
          <p:cNvPr id="70" name="Google Shape;70;p14"/>
          <p:cNvCxnSpPr/>
          <p:nvPr/>
        </p:nvCxnSpPr>
        <p:spPr>
          <a:xfrm flipH="1" rot="10800000">
            <a:off x="1675975" y="1780625"/>
            <a:ext cx="2116200" cy="4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Reuben Paul (@RAPst4r) explains the complex cybersecurity concept of hashing using a simple example of making a strawberry smoothie." id="71" name="Google Shape;71;p14" title="Hashi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8750" y="2915225"/>
            <a:ext cx="2705700" cy="20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probability of collisions?</a:t>
            </a:r>
            <a:endParaRPr/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11700" y="1152475"/>
            <a:ext cx="3522300" cy="16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 = number of hashes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 = randomly generated integers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</a:t>
            </a:r>
            <a:r>
              <a:rPr lang="en"/>
              <a:t> ≈ 2.71828</a:t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850" y="2914774"/>
            <a:ext cx="3522300" cy="196593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" name="Google Shape;196;p32"/>
          <p:cNvSpPr txBox="1"/>
          <p:nvPr/>
        </p:nvSpPr>
        <p:spPr>
          <a:xfrm>
            <a:off x="6082700" y="1253275"/>
            <a:ext cx="2519400" cy="1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 other words: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Very small!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Hashes be decoded/broken?</a:t>
            </a:r>
            <a:endParaRPr/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311700" y="1152475"/>
            <a:ext cx="8520600" cy="25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YES! Some can be!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Weak hashing algorithms like MD5 and SHA1 can be broken by generating a “brute force” list of well known passwords and their corresponding hashes also called </a:t>
            </a:r>
            <a:r>
              <a:rPr lang="en">
                <a:solidFill>
                  <a:srgbClr val="741B47"/>
                </a:solidFill>
              </a:rPr>
              <a:t>Ra</a:t>
            </a:r>
            <a:r>
              <a:rPr lang="en">
                <a:solidFill>
                  <a:srgbClr val="351C75"/>
                </a:solidFill>
              </a:rPr>
              <a:t>in</a:t>
            </a:r>
            <a:r>
              <a:rPr lang="en">
                <a:solidFill>
                  <a:srgbClr val="1155CC"/>
                </a:solidFill>
              </a:rPr>
              <a:t>bo</a:t>
            </a:r>
            <a:r>
              <a:rPr lang="en">
                <a:solidFill>
                  <a:srgbClr val="6AA84F"/>
                </a:solidFill>
              </a:rPr>
              <a:t>w T</a:t>
            </a:r>
            <a:r>
              <a:rPr lang="en">
                <a:solidFill>
                  <a:srgbClr val="F1C232"/>
                </a:solidFill>
              </a:rPr>
              <a:t>ab</a:t>
            </a:r>
            <a:r>
              <a:rPr lang="en">
                <a:solidFill>
                  <a:srgbClr val="FF9900"/>
                </a:solidFill>
              </a:rPr>
              <a:t>le</a:t>
            </a:r>
            <a:r>
              <a:rPr lang="en">
                <a:solidFill>
                  <a:srgbClr val="FF0000"/>
                </a:solidFill>
              </a:rPr>
              <a:t>s. </a:t>
            </a:r>
            <a:r>
              <a:rPr lang="en"/>
              <a:t>You can also consider this a form of a </a:t>
            </a:r>
            <a:r>
              <a:rPr i="1" lang="en"/>
              <a:t>wordlist.</a:t>
            </a:r>
            <a:endParaRPr i="1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Eg: If I know someone would use “pizza” as their password, I could easily find the hash for pizza!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3" name="Google Shape;203;p33"/>
          <p:cNvSpPr txBox="1"/>
          <p:nvPr/>
        </p:nvSpPr>
        <p:spPr>
          <a:xfrm>
            <a:off x="2536350" y="3773800"/>
            <a:ext cx="407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8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will be doing this tomorrow!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13" y="1470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</a:t>
            </a:r>
            <a:endParaRPr/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311725" y="800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going to be testing files and checking their hash.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Take a look at these files, do you see a difference?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83" y="0"/>
            <a:ext cx="780043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11700" y="1690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Nope!</a:t>
            </a:r>
            <a:endParaRPr/>
          </a:p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311700" y="943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</a:t>
            </a:r>
            <a:r>
              <a:rPr lang="en"/>
              <a:t>surface</a:t>
            </a:r>
            <a:r>
              <a:rPr lang="en"/>
              <a:t> level, this is the exact same document -- the document name, content, font, etc. However, when we dive into the hash of each individual file, there is a significant difference. Test this out yourself!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Download these two files on your FastX VM (make sure you same each of them in a separate location to ensure they have the same name):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 One: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https://drive.google.com/file/d/1E7UycT9QmV03J7-L7yga16b9ZiVRXx7n/view?usp=sharing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 Two: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https://drive.google.com/file/d/1NHoAJrxo5qhN2B4GPeg3QfQWgf-R0Ksf/view?usp=sharing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(cont.)</a:t>
            </a:r>
            <a:endParaRPr/>
          </a:p>
        </p:txBody>
      </p:sp>
      <p:sp>
        <p:nvSpPr>
          <p:cNvPr id="222" name="Google Shape;222;p36"/>
          <p:cNvSpPr txBox="1"/>
          <p:nvPr>
            <p:ph idx="1" type="body"/>
          </p:nvPr>
        </p:nvSpPr>
        <p:spPr>
          <a:xfrm>
            <a:off x="220225" y="1139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example, I have file #1 downloaded in my ‘Downloads’ folder and file #2 in my ‘Documents’ folder. Open the terminal and navigate to file #1’s location: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Step 1: Type ‘cd Downloads’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Step 2: Type ‘ls’ to ensure file is there.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Step 3: Type ‘md5sum CreditCardInfo.docx’                                                                                                    to find the md5 hash </a:t>
            </a:r>
            <a:r>
              <a:rPr lang="en"/>
              <a:t>signature</a:t>
            </a:r>
            <a:r>
              <a:rPr lang="en"/>
              <a:t> of file #1.                                      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md5 hash for File #1 is: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u="sng">
                <a:solidFill>
                  <a:srgbClr val="FF0000"/>
                </a:solidFill>
              </a:rPr>
              <a:t>fb15ab0e07312f7b1f7fe0e05910c7c1</a:t>
            </a:r>
            <a:r>
              <a:rPr lang="en"/>
              <a:t>                                                                                                                </a:t>
            </a:r>
            <a:endParaRPr/>
          </a:p>
        </p:txBody>
      </p:sp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850" y="2022500"/>
            <a:ext cx="4363825" cy="2861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36"/>
          <p:cNvCxnSpPr/>
          <p:nvPr/>
        </p:nvCxnSpPr>
        <p:spPr>
          <a:xfrm flipH="1" rot="10800000">
            <a:off x="4306900" y="2876625"/>
            <a:ext cx="1859700" cy="17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(cont.)</a:t>
            </a:r>
            <a:endParaRPr/>
          </a:p>
        </p:txBody>
      </p:sp>
      <p:sp>
        <p:nvSpPr>
          <p:cNvPr id="230" name="Google Shape;230;p37"/>
          <p:cNvSpPr txBox="1"/>
          <p:nvPr>
            <p:ph idx="1" type="body"/>
          </p:nvPr>
        </p:nvSpPr>
        <p:spPr>
          <a:xfrm>
            <a:off x="-43575" y="1165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check the SHA-1 hash for file 1 as well. Following the same steps as the previous slide, type ‘sha1sum CreditCardInfo.docx’: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SHA-1 hash for File #1 is: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u="sng">
                <a:solidFill>
                  <a:srgbClr val="FF0000"/>
                </a:solidFill>
              </a:rPr>
              <a:t>1d563591a89d01d13db6e09971ad3eeadab44aee</a:t>
            </a:r>
            <a:endParaRPr b="1" u="sng">
              <a:solidFill>
                <a:srgbClr val="FF0000"/>
              </a:solidFill>
            </a:endParaRPr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100" y="1896850"/>
            <a:ext cx="3893050" cy="25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(cont.)</a:t>
            </a:r>
            <a:endParaRPr/>
          </a:p>
        </p:txBody>
      </p:sp>
      <p:sp>
        <p:nvSpPr>
          <p:cNvPr id="237" name="Google Shape;23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are going to test File #2. These hashes </a:t>
            </a:r>
            <a:r>
              <a:rPr b="1" lang="en" u="sng"/>
              <a:t>SHOULD NOT</a:t>
            </a:r>
            <a:r>
              <a:rPr lang="en"/>
              <a:t> be the same, no matter if they have the same content. They are different files.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Is this the case?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Step 1: Type ‘cd ..’ to go back to the home directory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Step 2: Navigate to the location of file #2 by typing ‘cd Documents’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Follow the same steps as the slide before to find the the MD5 and SHA-1 hashes of File #2. Are they the same as File #1?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700" y="169825"/>
            <a:ext cx="6991350" cy="459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9"/>
          <p:cNvCxnSpPr/>
          <p:nvPr/>
        </p:nvCxnSpPr>
        <p:spPr>
          <a:xfrm rot="10800000">
            <a:off x="535350" y="1422025"/>
            <a:ext cx="43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9"/>
          <p:cNvCxnSpPr/>
          <p:nvPr/>
        </p:nvCxnSpPr>
        <p:spPr>
          <a:xfrm>
            <a:off x="535275" y="1426400"/>
            <a:ext cx="0" cy="134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9"/>
          <p:cNvCxnSpPr/>
          <p:nvPr/>
        </p:nvCxnSpPr>
        <p:spPr>
          <a:xfrm>
            <a:off x="539075" y="2764625"/>
            <a:ext cx="4230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9"/>
          <p:cNvCxnSpPr/>
          <p:nvPr/>
        </p:nvCxnSpPr>
        <p:spPr>
          <a:xfrm rot="10800000">
            <a:off x="696450" y="1753025"/>
            <a:ext cx="27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9"/>
          <p:cNvCxnSpPr/>
          <p:nvPr/>
        </p:nvCxnSpPr>
        <p:spPr>
          <a:xfrm>
            <a:off x="696450" y="1753013"/>
            <a:ext cx="13200" cy="13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9"/>
          <p:cNvCxnSpPr/>
          <p:nvPr/>
        </p:nvCxnSpPr>
        <p:spPr>
          <a:xfrm flipH="1" rot="10800000">
            <a:off x="712175" y="3111875"/>
            <a:ext cx="245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ARE NOT!</a:t>
            </a:r>
            <a:endParaRPr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to do this now. Change one singular aspect of each documents.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Take away a letter, add a letter, add anything! The hash should change ENTIRELY. In the example below, I added a ‘4’ to the account number. You try it now.</a:t>
            </a:r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27" y="0"/>
            <a:ext cx="62639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50" y="950212"/>
            <a:ext cx="9041949" cy="3243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7400"/>
            <a:ext cx="9006850" cy="31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Main Requirements of</a:t>
            </a:r>
            <a:r>
              <a:rPr lang="en"/>
              <a:t> (an ideal) </a:t>
            </a:r>
            <a:r>
              <a:rPr lang="en"/>
              <a:t>hash: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234150" y="1342225"/>
            <a:ext cx="8675700" cy="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rPr b="1" i="1" lang="en" u="sng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Speed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a hashing algorithm should be reasonably fast, but not to quick. If it’s to quick, it is easy to crack or </a:t>
            </a:r>
            <a:r>
              <a:rPr b="1" i="1"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duplicate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(more on this in the next slide).  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234150" y="3152875"/>
            <a:ext cx="8408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b="1" i="1" lang="en" sz="1800" u="sng">
                <a:solidFill>
                  <a:srgbClr val="222222"/>
                </a:solidFill>
                <a:highlight>
                  <a:schemeClr val="lt1"/>
                </a:highlight>
              </a:rPr>
              <a:t>Avoiding Hash Collisions</a:t>
            </a:r>
            <a:r>
              <a:rPr b="1" lang="en" sz="1800">
                <a:solidFill>
                  <a:srgbClr val="222222"/>
                </a:solidFill>
                <a:highlight>
                  <a:schemeClr val="lt1"/>
                </a:highlight>
              </a:rPr>
              <a:t>: having two documents or messages with the same hash- **The </a:t>
            </a:r>
            <a:r>
              <a:rPr b="1" lang="en" sz="1800">
                <a:solidFill>
                  <a:srgbClr val="222222"/>
                </a:solidFill>
                <a:highlight>
                  <a:schemeClr val="lt1"/>
                </a:highlight>
              </a:rPr>
              <a:t>Pigeonhole</a:t>
            </a:r>
            <a:r>
              <a:rPr b="1" lang="en" sz="1800">
                <a:solidFill>
                  <a:srgbClr val="222222"/>
                </a:solidFill>
                <a:highlight>
                  <a:schemeClr val="lt1"/>
                </a:highlight>
              </a:rPr>
              <a:t> Principle**</a:t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234150" y="2253925"/>
            <a:ext cx="8520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b="1" i="1" lang="en" sz="1800" u="sng">
                <a:solidFill>
                  <a:srgbClr val="222222"/>
                </a:solidFill>
                <a:highlight>
                  <a:schemeClr val="lt1"/>
                </a:highlight>
              </a:rPr>
              <a:t>The Avalanche Effect</a:t>
            </a:r>
            <a:r>
              <a:rPr b="1" lang="en" sz="1800">
                <a:solidFill>
                  <a:srgbClr val="222222"/>
                </a:solidFill>
                <a:highlight>
                  <a:schemeClr val="lt1"/>
                </a:highlight>
              </a:rPr>
              <a:t>: if the file or message is question is changed in ANY way, the entire hash should be changed COMPLETELY. 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1409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Pigeonhole Principle explained 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876350"/>
            <a:ext cx="85206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If you have 50 pigeons and only 25 pigeonholes, each hole would have to hold 2 pigeons. The same thing happens with files. There </a:t>
            </a:r>
            <a:r>
              <a:rPr lang="en"/>
              <a:t>millions</a:t>
            </a:r>
            <a:r>
              <a:rPr lang="en"/>
              <a:t> if not billions of files in circulation, so it is bound that two files may have the same hash value.  This is </a:t>
            </a:r>
            <a:r>
              <a:rPr lang="en"/>
              <a:t>okay if it happens naturally, but if it done artificially, this is a big security issue.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50" y="2311713"/>
            <a:ext cx="4549910" cy="25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560" y="2368463"/>
            <a:ext cx="4066341" cy="240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75" y="287325"/>
            <a:ext cx="9028452" cy="456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375" y="120675"/>
            <a:ext cx="58693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Hashing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397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MD5</a:t>
            </a:r>
            <a:r>
              <a:rPr lang="en"/>
              <a:t>: 128 bit hash, can have many vulnerabilities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SHA-1</a:t>
            </a:r>
            <a:r>
              <a:rPr lang="en"/>
              <a:t>: 160 bit hash, much more secure than MD5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SHA-2: </a:t>
            </a:r>
            <a:r>
              <a:rPr lang="en"/>
              <a:t>a family of different hash values, much more secure than SHA-1 and MD5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050" y="142500"/>
            <a:ext cx="4537500" cy="473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MD5 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17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MD5 (Message Digest 5) algorithm is a widely used hash function producing a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128-bit hash value. </a:t>
            </a:r>
            <a:endParaRPr b="1">
              <a:solidFill>
                <a:srgbClr val="0000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Although MD5 was initially designed to be used as a </a:t>
            </a:r>
            <a:r>
              <a:rPr b="1" lang="en" u="sng">
                <a:solidFill>
                  <a:srgbClr val="0B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hash function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it can be cracked by </a:t>
            </a:r>
            <a:r>
              <a:rPr b="1" lang="en" u="sng">
                <a:solidFill>
                  <a:srgbClr val="0B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brute-force attack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suffers from extensive vulnerabilities.</a:t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384600" y="3776375"/>
            <a:ext cx="83748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MD5: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7cf2db5ec261a0fa27a502d3196a6f60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106200" y="2890675"/>
            <a:ext cx="8931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222222"/>
                </a:solidFill>
                <a:highlight>
                  <a:schemeClr val="lt1"/>
                </a:highlight>
              </a:rPr>
              <a:t>Look up ‘MD5 hash cracker’ on Google, and crack the below hash. Tomorrow we will be using the terminal to crack MD5 hashes!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